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EB Garamond"/>
      <p:regular r:id="rId31"/>
      <p:bold r:id="rId32"/>
      <p:italic r:id="rId33"/>
      <p:boldItalic r:id="rId34"/>
    </p:embeddedFont>
    <p:embeddedFont>
      <p:font typeface="Libre Baskerville"/>
      <p:regular r:id="rId35"/>
      <p:bold r:id="rId36"/>
      <p:italic r:id="rId37"/>
    </p:embeddedFont>
    <p:embeddedFont>
      <p:font typeface="EB Garamond Regular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Regular-italic.fntdata"/><Relationship Id="rId20" Type="http://schemas.openxmlformats.org/officeDocument/2006/relationships/slide" Target="slides/slide15.xml"/><Relationship Id="rId41" Type="http://schemas.openxmlformats.org/officeDocument/2006/relationships/font" Target="fonts/EBGaramondRegular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EBGaramond-italic.fntdata"/><Relationship Id="rId10" Type="http://schemas.openxmlformats.org/officeDocument/2006/relationships/slide" Target="slides/slide5.xml"/><Relationship Id="rId32" Type="http://schemas.openxmlformats.org/officeDocument/2006/relationships/font" Target="fonts/EBGaramond-bold.fntdata"/><Relationship Id="rId13" Type="http://schemas.openxmlformats.org/officeDocument/2006/relationships/slide" Target="slides/slide8.xml"/><Relationship Id="rId35" Type="http://schemas.openxmlformats.org/officeDocument/2006/relationships/font" Target="fonts/LibreBaskerville-regular.fntdata"/><Relationship Id="rId12" Type="http://schemas.openxmlformats.org/officeDocument/2006/relationships/slide" Target="slides/slide7.xml"/><Relationship Id="rId34" Type="http://schemas.openxmlformats.org/officeDocument/2006/relationships/font" Target="fonts/EBGaramond-boldItalic.fntdata"/><Relationship Id="rId15" Type="http://schemas.openxmlformats.org/officeDocument/2006/relationships/slide" Target="slides/slide10.xml"/><Relationship Id="rId37" Type="http://schemas.openxmlformats.org/officeDocument/2006/relationships/font" Target="fonts/LibreBaskerville-italic.fntdata"/><Relationship Id="rId14" Type="http://schemas.openxmlformats.org/officeDocument/2006/relationships/slide" Target="slides/slide9.xml"/><Relationship Id="rId36" Type="http://schemas.openxmlformats.org/officeDocument/2006/relationships/font" Target="fonts/LibreBaskerville-bold.fntdata"/><Relationship Id="rId17" Type="http://schemas.openxmlformats.org/officeDocument/2006/relationships/slide" Target="slides/slide12.xml"/><Relationship Id="rId39" Type="http://schemas.openxmlformats.org/officeDocument/2006/relationships/font" Target="fonts/EBGaramondRegular-bold.fntdata"/><Relationship Id="rId16" Type="http://schemas.openxmlformats.org/officeDocument/2006/relationships/slide" Target="slides/slide11.xml"/><Relationship Id="rId38" Type="http://schemas.openxmlformats.org/officeDocument/2006/relationships/font" Target="fonts/EBGaramondRegula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def143581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def143581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403b5f95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403b5f95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03b5f95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03b5f95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403b5f95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403b5f95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403b5f95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403b5f95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403b5f95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403b5f95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d033c759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d033c75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e7be5a0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e7be5a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d033c75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d033c75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e7be5a0e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e7be5a0e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e7be5a0e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e7be5a0e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0e40cea9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0e40cea9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059f266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059f266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403b5f95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d403b5f95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403b5f9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403b5f9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0e40cea9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0e40cea9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403b5f95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403b5f95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0e40cea9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0e40cea9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0e40cea9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0e40cea9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0e40cea9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0e40cea9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403b5f95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403b5f95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0" Type="http://schemas.openxmlformats.org/officeDocument/2006/relationships/image" Target="../media/image7.png"/><Relationship Id="rId9" Type="http://schemas.openxmlformats.org/officeDocument/2006/relationships/image" Target="../media/image10.jpg"/><Relationship Id="rId5" Type="http://schemas.openxmlformats.org/officeDocument/2006/relationships/image" Target="../media/image9.png"/><Relationship Id="rId6" Type="http://schemas.openxmlformats.org/officeDocument/2006/relationships/image" Target="../media/image59.png"/><Relationship Id="rId7" Type="http://schemas.openxmlformats.org/officeDocument/2006/relationships/image" Target="../media/image11.jpg"/><Relationship Id="rId8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36.png"/><Relationship Id="rId13" Type="http://schemas.openxmlformats.org/officeDocument/2006/relationships/image" Target="../media/image4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9" Type="http://schemas.openxmlformats.org/officeDocument/2006/relationships/image" Target="../media/image24.jpg"/><Relationship Id="rId15" Type="http://schemas.openxmlformats.org/officeDocument/2006/relationships/image" Target="../media/image18.png"/><Relationship Id="rId14" Type="http://schemas.openxmlformats.org/officeDocument/2006/relationships/image" Target="../media/image32.png"/><Relationship Id="rId16" Type="http://schemas.openxmlformats.org/officeDocument/2006/relationships/image" Target="../media/image7.png"/><Relationship Id="rId5" Type="http://schemas.openxmlformats.org/officeDocument/2006/relationships/image" Target="../media/image22.png"/><Relationship Id="rId6" Type="http://schemas.openxmlformats.org/officeDocument/2006/relationships/image" Target="../media/image31.jpg"/><Relationship Id="rId7" Type="http://schemas.openxmlformats.org/officeDocument/2006/relationships/image" Target="../media/image15.png"/><Relationship Id="rId8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38.png"/><Relationship Id="rId9" Type="http://schemas.openxmlformats.org/officeDocument/2006/relationships/image" Target="../media/image30.png"/><Relationship Id="rId5" Type="http://schemas.openxmlformats.org/officeDocument/2006/relationships/image" Target="../media/image19.png"/><Relationship Id="rId6" Type="http://schemas.openxmlformats.org/officeDocument/2006/relationships/image" Target="../media/image34.png"/><Relationship Id="rId7" Type="http://schemas.openxmlformats.org/officeDocument/2006/relationships/image" Target="../media/image33.jpg"/><Relationship Id="rId8" Type="http://schemas.openxmlformats.org/officeDocument/2006/relationships/image" Target="../media/image4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Relationship Id="rId4" Type="http://schemas.openxmlformats.org/officeDocument/2006/relationships/image" Target="../media/image41.jpg"/><Relationship Id="rId5" Type="http://schemas.openxmlformats.org/officeDocument/2006/relationships/image" Target="../media/image48.jpg"/><Relationship Id="rId6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jpg"/><Relationship Id="rId4" Type="http://schemas.openxmlformats.org/officeDocument/2006/relationships/image" Target="../media/image46.jpg"/><Relationship Id="rId9" Type="http://schemas.openxmlformats.org/officeDocument/2006/relationships/image" Target="../media/image7.png"/><Relationship Id="rId5" Type="http://schemas.openxmlformats.org/officeDocument/2006/relationships/image" Target="../media/image47.jpg"/><Relationship Id="rId6" Type="http://schemas.openxmlformats.org/officeDocument/2006/relationships/image" Target="../media/image49.jpg"/><Relationship Id="rId7" Type="http://schemas.openxmlformats.org/officeDocument/2006/relationships/image" Target="../media/image53.jpg"/><Relationship Id="rId8" Type="http://schemas.openxmlformats.org/officeDocument/2006/relationships/image" Target="../media/image5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jp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50.jpg"/><Relationship Id="rId5" Type="http://schemas.openxmlformats.org/officeDocument/2006/relationships/image" Target="../media/image54.jpg"/><Relationship Id="rId6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jp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1" Type="http://schemas.openxmlformats.org/officeDocument/2006/relationships/image" Target="../media/image7.png"/><Relationship Id="rId10" Type="http://schemas.openxmlformats.org/officeDocument/2006/relationships/image" Target="../media/image23.png"/><Relationship Id="rId9" Type="http://schemas.openxmlformats.org/officeDocument/2006/relationships/image" Target="../media/image2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691988" y="346950"/>
            <a:ext cx="5885400" cy="1506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EFEFE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Centralized </a:t>
            </a:r>
            <a:r>
              <a:rPr lang="en" sz="25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Log </a:t>
            </a:r>
            <a:r>
              <a:rPr lang="en" sz="25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Aggregation</a:t>
            </a:r>
            <a:r>
              <a:rPr lang="en" sz="25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 &amp; Analytics </a:t>
            </a:r>
            <a:endParaRPr sz="2500">
              <a:solidFill>
                <a:srgbClr val="F1592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					</a:t>
            </a:r>
            <a:r>
              <a:rPr lang="en" sz="2500">
                <a:solidFill>
                  <a:srgbClr val="EFEFE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Wit</a:t>
            </a:r>
            <a:r>
              <a:rPr lang="en" sz="2500">
                <a:solidFill>
                  <a:srgbClr val="EFEFE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</a:t>
            </a:r>
            <a:endParaRPr sz="2500">
              <a:solidFill>
                <a:srgbClr val="EFEFE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D966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  			     </a:t>
            </a:r>
            <a:r>
              <a:rPr lang="en" sz="25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oki </a:t>
            </a:r>
            <a:r>
              <a:rPr lang="en" sz="2500">
                <a:solidFill>
                  <a:srgbClr val="EFEFE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&amp; </a:t>
            </a:r>
            <a:r>
              <a:rPr lang="en" sz="25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2500">
                <a:solidFill>
                  <a:srgbClr val="0B0C0E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</a:t>
            </a:r>
            <a:r>
              <a:rPr lang="en" sz="25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rafana</a:t>
            </a:r>
            <a:r>
              <a:rPr lang="en" sz="2500">
                <a:solidFill>
                  <a:srgbClr val="FFD966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2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						</a:t>
            </a:r>
            <a:endParaRPr sz="2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D966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0D72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288" y="1302925"/>
            <a:ext cx="346250" cy="3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 amt="88000"/>
          </a:blip>
          <a:stretch>
            <a:fillRect/>
          </a:stretch>
        </p:blipFill>
        <p:spPr>
          <a:xfrm>
            <a:off x="7850625" y="2453687"/>
            <a:ext cx="401825" cy="401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863" y="1353150"/>
            <a:ext cx="346250" cy="3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8004600" y="2082275"/>
            <a:ext cx="49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FEFEF"/>
                </a:solidFill>
              </a:rPr>
              <a:t>b</a:t>
            </a:r>
            <a:r>
              <a:rPr lang="en" sz="1200">
                <a:solidFill>
                  <a:srgbClr val="EFEFEF"/>
                </a:solidFill>
              </a:rPr>
              <a:t>y</a:t>
            </a:r>
            <a:endParaRPr sz="1200">
              <a:solidFill>
                <a:srgbClr val="EFEFEF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8004600" y="2552522"/>
            <a:ext cx="653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ravin</a:t>
            </a:r>
            <a:endParaRPr>
              <a:solidFill>
                <a:srgbClr val="CCCCCC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>
            <a:off x="4229372" y="3075186"/>
            <a:ext cx="1908900" cy="1605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reflection blurRad="0" dir="5400000" dist="38100" endA="0" endPos="30000" fadeDir="5400012" kx="0" rotWithShape="0" algn="bl" stA="67000" stPos="0" sy="-100000" ky="0"/>
          </a:effectLst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>
            <a:off x="260100" y="997092"/>
            <a:ext cx="1431900" cy="2799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 amt="58000"/>
          </a:blip>
          <a:stretch>
            <a:fillRect/>
          </a:stretch>
        </p:blipFill>
        <p:spPr>
          <a:xfrm rot="1328">
            <a:off x="6098075" y="3473396"/>
            <a:ext cx="1553400" cy="1257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63" name="Google Shape;63;p13"/>
          <p:cNvPicPr preferRelativeResize="0"/>
          <p:nvPr/>
        </p:nvPicPr>
        <p:blipFill>
          <a:blip r:embed="rId9">
            <a:alphaModFix amt="55000"/>
          </a:blip>
          <a:stretch>
            <a:fillRect/>
          </a:stretch>
        </p:blipFill>
        <p:spPr>
          <a:xfrm>
            <a:off x="1692000" y="2453675"/>
            <a:ext cx="2596200" cy="2005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64" name="Google Shape;6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/>
        </p:nvSpPr>
        <p:spPr>
          <a:xfrm>
            <a:off x="0" y="31800"/>
            <a:ext cx="91440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Graf</a:t>
            </a:r>
            <a:r>
              <a:rPr b="1" lang="en" sz="3600">
                <a:solidFill>
                  <a:srgbClr val="F1592A"/>
                </a:solidFill>
                <a:latin typeface="EB Garamond"/>
                <a:ea typeface="EB Garamond"/>
                <a:cs typeface="EB Garamond"/>
                <a:sym typeface="EB Garamond"/>
              </a:rPr>
              <a:t>ana</a:t>
            </a:r>
            <a:endParaRPr b="1" sz="3600">
              <a:solidFill>
                <a:srgbClr val="F1592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5" y="95675"/>
            <a:ext cx="465600" cy="4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825375" y="896100"/>
            <a:ext cx="80262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Open-source visualization and Analytics software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Query, Visualize, Alert On, Explore metrics - no matter where they are stored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 Beautiful English, it provides you tools to turn your Time-series Database into beautiful graphs and visualization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218325" y="107581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218325" y="16803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218325" y="228486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376825" y="3101850"/>
            <a:ext cx="1351800" cy="7257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 Regular"/>
                <a:ea typeface="EB Garamond Regular"/>
                <a:cs typeface="EB Garamond Regular"/>
                <a:sym typeface="EB Garamond Regular"/>
              </a:rPr>
              <a:t>Export Metrics &amp; Logs</a:t>
            </a:r>
            <a:endParaRPr sz="16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825375" y="3914975"/>
            <a:ext cx="1351800" cy="7257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Manage Alerts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2452263" y="3101850"/>
            <a:ext cx="1351800" cy="7257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 Regular"/>
                <a:ea typeface="EB Garamond Regular"/>
                <a:cs typeface="EB Garamond Regular"/>
                <a:sym typeface="EB Garamond Regular"/>
              </a:rPr>
              <a:t>Annotations</a:t>
            </a:r>
            <a:endParaRPr sz="16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4612625" y="3101850"/>
            <a:ext cx="1351800" cy="7257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 Regular"/>
                <a:ea typeface="EB Garamond Regular"/>
                <a:cs typeface="EB Garamond Regular"/>
                <a:sym typeface="EB Garamond Regular"/>
              </a:rPr>
              <a:t>Dashboard Variables</a:t>
            </a:r>
            <a:endParaRPr sz="16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2979738" y="3914975"/>
            <a:ext cx="1351800" cy="7257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Import Dashboards &amp; Plugins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6773000" y="3101850"/>
            <a:ext cx="1351800" cy="725700"/>
          </a:xfrm>
          <a:prstGeom prst="roundRect">
            <a:avLst>
              <a:gd fmla="val 16667" name="adj"/>
            </a:avLst>
          </a:prstGeom>
          <a:solidFill>
            <a:srgbClr val="FFC140"/>
          </a:solidFill>
          <a:ln cap="flat" cmpd="sng" w="9525">
            <a:solidFill>
              <a:srgbClr val="FFC1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 Regular"/>
                <a:ea typeface="EB Garamond Regular"/>
                <a:cs typeface="EB Garamond Regular"/>
                <a:sym typeface="EB Garamond Regular"/>
              </a:rPr>
              <a:t>VC Config</a:t>
            </a:r>
            <a:endParaRPr sz="16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33" name="Google Shape;233;p22"/>
          <p:cNvSpPr/>
          <p:nvPr/>
        </p:nvSpPr>
        <p:spPr>
          <a:xfrm>
            <a:off x="5134125" y="3914975"/>
            <a:ext cx="1351800" cy="7257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Authentication </a:t>
            </a: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&amp;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Permissions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7288500" y="3914975"/>
            <a:ext cx="1456500" cy="7257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Provisioning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/>
        </p:nvSpPr>
        <p:spPr>
          <a:xfrm>
            <a:off x="0" y="31800"/>
            <a:ext cx="91440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How it Works</a:t>
            </a:r>
            <a:endParaRPr b="1" sz="3600">
              <a:solidFill>
                <a:srgbClr val="0097A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41" name="Google Shape;2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503" y="2147825"/>
            <a:ext cx="645300" cy="64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001" y="1106525"/>
            <a:ext cx="728307" cy="71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4251" y="1563350"/>
            <a:ext cx="645300" cy="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475" y="2671775"/>
            <a:ext cx="645300" cy="65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5" name="Google Shape;24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5262" y="1941250"/>
            <a:ext cx="1375625" cy="12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9875" y="677100"/>
            <a:ext cx="1874330" cy="1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9875" y="1864463"/>
            <a:ext cx="1874325" cy="106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9875" y="2990600"/>
            <a:ext cx="1874326" cy="11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3"/>
          <p:cNvSpPr txBox="1"/>
          <p:nvPr/>
        </p:nvSpPr>
        <p:spPr>
          <a:xfrm>
            <a:off x="1251200" y="4205275"/>
            <a:ext cx="1569900" cy="5991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Data Sources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4102500" y="4205275"/>
            <a:ext cx="1798500" cy="5406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API/Query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6769875" y="4234525"/>
            <a:ext cx="2190300" cy="5406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Dashboards/Alerts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3543600" y="246885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5996925" y="246885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54" name="Google Shape;25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05413" y="2675975"/>
            <a:ext cx="645300" cy="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65825" y="3369400"/>
            <a:ext cx="540650" cy="5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5563" y="1563352"/>
            <a:ext cx="1229136" cy="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13500" y="2676163"/>
            <a:ext cx="645300" cy="6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28475" y="95675"/>
            <a:ext cx="465600" cy="4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5" y="95675"/>
            <a:ext cx="465600" cy="4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 txBox="1"/>
          <p:nvPr/>
        </p:nvSpPr>
        <p:spPr>
          <a:xfrm>
            <a:off x="1043425" y="157200"/>
            <a:ext cx="21744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9C01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9C014"/>
                </a:solidFill>
                <a:latin typeface="EB Garamond"/>
                <a:ea typeface="EB Garamond"/>
                <a:cs typeface="EB Garamond"/>
                <a:sym typeface="EB Garamond"/>
              </a:rPr>
              <a:t>Benefits</a:t>
            </a:r>
            <a:endParaRPr b="1" sz="3600">
              <a:solidFill>
                <a:srgbClr val="F9C01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210050" y="8727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1043425" y="740977"/>
            <a:ext cx="3528600" cy="41565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Open-Source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On Demand Dynamic Dashboards from Data Sources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Customizable/interactive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Real-Time Monitoring &amp; Alerts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Authentication &amp; User Management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Plugins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210050" y="15621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210050" y="238400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218325" y="30290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210050" y="372202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5566125" y="157200"/>
            <a:ext cx="29745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1592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1592A"/>
                </a:solidFill>
                <a:latin typeface="EB Garamond"/>
                <a:ea typeface="EB Garamond"/>
                <a:cs typeface="EB Garamond"/>
                <a:sym typeface="EB Garamond"/>
              </a:rPr>
              <a:t>Alternatives</a:t>
            </a:r>
            <a:endParaRPr b="1" sz="3600">
              <a:solidFill>
                <a:srgbClr val="F1592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218325" y="455691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74" name="Google Shape;2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5750" y="810200"/>
            <a:ext cx="1279700" cy="12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5" y="95675"/>
            <a:ext cx="465600" cy="4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402" y="3927837"/>
            <a:ext cx="867600" cy="86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Google Shape;27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6292" y="1016242"/>
            <a:ext cx="867600" cy="86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8" name="Google Shape;27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7725" y="2089900"/>
            <a:ext cx="1812000" cy="64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9" name="Google Shape;27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2500" y="2860450"/>
            <a:ext cx="768900" cy="76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0" name="Google Shape;28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36067" y="2978655"/>
            <a:ext cx="768900" cy="76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1" name="Google Shape;28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/>
        </p:nvSpPr>
        <p:spPr>
          <a:xfrm>
            <a:off x="0" y="31800"/>
            <a:ext cx="91440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Problems </a:t>
            </a: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Addressed</a:t>
            </a: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&amp;  </a:t>
            </a:r>
            <a:r>
              <a:rPr lang="en" sz="34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Resolved</a:t>
            </a:r>
            <a:endParaRPr b="1" sz="3000">
              <a:solidFill>
                <a:srgbClr val="0097A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0" y="1010300"/>
            <a:ext cx="5694473" cy="33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/>
        </p:nvSpPr>
        <p:spPr>
          <a:xfrm>
            <a:off x="6885125" y="677100"/>
            <a:ext cx="1334700" cy="1141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Monitor Resource Usage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6885125" y="2000850"/>
            <a:ext cx="2203800" cy="8019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Centralized Control for monitoring events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90" name="Google Shape;290;p25"/>
          <p:cNvSpPr/>
          <p:nvPr/>
        </p:nvSpPr>
        <p:spPr>
          <a:xfrm>
            <a:off x="6113100" y="10840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6113100" y="22908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92" name="Google Shape;2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/>
          <p:nvPr/>
        </p:nvSpPr>
        <p:spPr>
          <a:xfrm>
            <a:off x="6113100" y="10840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6885125" y="677100"/>
            <a:ext cx="1334700" cy="1141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Monitor Resource Usage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6113100" y="22908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6885125" y="2000850"/>
            <a:ext cx="2203800" cy="8019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Centralized Control for monitoring events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6113100" y="34295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6885125" y="3131500"/>
            <a:ext cx="1473300" cy="8019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Manage Permissions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6113100" y="44383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50" y="3210825"/>
            <a:ext cx="3653933" cy="16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 txBox="1"/>
          <p:nvPr/>
        </p:nvSpPr>
        <p:spPr>
          <a:xfrm>
            <a:off x="6885125" y="4262150"/>
            <a:ext cx="2019300" cy="558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Monitor Kafka and Alert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6" name="Google Shape;306;p26"/>
          <p:cNvSpPr txBox="1"/>
          <p:nvPr/>
        </p:nvSpPr>
        <p:spPr>
          <a:xfrm>
            <a:off x="0" y="31800"/>
            <a:ext cx="91440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Problems Addressed &amp;  </a:t>
            </a:r>
            <a:r>
              <a:rPr lang="en" sz="34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Resolved</a:t>
            </a:r>
            <a:endParaRPr b="1" sz="3000">
              <a:solidFill>
                <a:srgbClr val="0097A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07" name="Google Shape;3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6075" y="3210825"/>
            <a:ext cx="2329126" cy="16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50" y="829500"/>
            <a:ext cx="4923363" cy="222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7"/>
          <p:cNvSpPr/>
          <p:nvPr/>
        </p:nvSpPr>
        <p:spPr>
          <a:xfrm>
            <a:off x="6100550" y="83326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6729150" y="535225"/>
            <a:ext cx="1908000" cy="8019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Explore &amp; Analyse logs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16" name="Google Shape;316;p27"/>
          <p:cNvSpPr/>
          <p:nvPr/>
        </p:nvSpPr>
        <p:spPr>
          <a:xfrm>
            <a:off x="6100550" y="178986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6729150" y="1610550"/>
            <a:ext cx="1908000" cy="8019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Data inserted into database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6105150" y="27571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6729150" y="2580900"/>
            <a:ext cx="2019300" cy="558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Correlate metrics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320" name="Google Shape;3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50" y="744200"/>
            <a:ext cx="5392550" cy="13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7"/>
          <p:cNvSpPr/>
          <p:nvPr/>
        </p:nvSpPr>
        <p:spPr>
          <a:xfrm>
            <a:off x="6100550" y="354930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6729150" y="3373050"/>
            <a:ext cx="2019300" cy="558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Source of errors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6100550" y="420867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6775225" y="3931350"/>
            <a:ext cx="2019300" cy="558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Resolve in minutes rather than hours/days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0" y="31800"/>
            <a:ext cx="91440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Problems Addressed &amp;  </a:t>
            </a:r>
            <a:r>
              <a:rPr lang="en" sz="34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Resolved</a:t>
            </a:r>
            <a:endParaRPr b="1" sz="3000">
              <a:solidFill>
                <a:srgbClr val="0097A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26" name="Google Shape;3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5" y="2193725"/>
            <a:ext cx="5330598" cy="1332649"/>
          </a:xfrm>
          <a:prstGeom prst="rect">
            <a:avLst/>
          </a:prstGeom>
          <a:noFill/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50" y="2182363"/>
            <a:ext cx="5330601" cy="13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025" y="874850"/>
            <a:ext cx="5330601" cy="20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050" y="1425018"/>
            <a:ext cx="5790049" cy="268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425" y="677100"/>
            <a:ext cx="5850123" cy="34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/>
          <p:nvPr/>
        </p:nvSpPr>
        <p:spPr>
          <a:xfrm>
            <a:off x="5391213" y="9822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6104125" y="706975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Mimic the live dashboard for IoT</a:t>
            </a:r>
            <a:endParaRPr sz="2000">
              <a:solidFill>
                <a:srgbClr val="F1592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8" name="Google Shape;338;p28"/>
          <p:cNvSpPr/>
          <p:nvPr/>
        </p:nvSpPr>
        <p:spPr>
          <a:xfrm>
            <a:off x="5391225" y="193526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6104125" y="1690350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Run a playlist of live dashboard in TV mode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0" name="Google Shape;340;p28"/>
          <p:cNvSpPr/>
          <p:nvPr/>
        </p:nvSpPr>
        <p:spPr>
          <a:xfrm>
            <a:off x="5391225" y="29920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6104125" y="2673725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Admin and Financial dashboards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5391225" y="41115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6104125" y="3840300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Postgres, Redis and Nginx metrics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0" y="31800"/>
            <a:ext cx="91440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Didn’t </a:t>
            </a:r>
            <a:r>
              <a:rPr lang="en" sz="34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stop us</a:t>
            </a: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from exploring </a:t>
            </a:r>
            <a:r>
              <a:rPr lang="en" sz="34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use cases</a:t>
            </a:r>
            <a:endParaRPr b="1" sz="3000">
              <a:solidFill>
                <a:srgbClr val="0097A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45" name="Google Shape;3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75" y="754488"/>
            <a:ext cx="2127000" cy="396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46" name="Google Shape;3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325" y="754500"/>
            <a:ext cx="2130600" cy="396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47" name="Google Shape;34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/>
          <p:nvPr/>
        </p:nvSpPr>
        <p:spPr>
          <a:xfrm>
            <a:off x="5391213" y="9822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6104125" y="706975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Mimic the live dashboard for IoT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4" name="Google Shape;354;p29"/>
          <p:cNvSpPr/>
          <p:nvPr/>
        </p:nvSpPr>
        <p:spPr>
          <a:xfrm>
            <a:off x="5391225" y="193526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5" name="Google Shape;355;p29"/>
          <p:cNvSpPr txBox="1"/>
          <p:nvPr/>
        </p:nvSpPr>
        <p:spPr>
          <a:xfrm>
            <a:off x="6104125" y="1690350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Run a playlist of live dashboard in TV mode</a:t>
            </a:r>
            <a:endParaRPr sz="2000">
              <a:solidFill>
                <a:srgbClr val="F1592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6" name="Google Shape;356;p29"/>
          <p:cNvSpPr/>
          <p:nvPr/>
        </p:nvSpPr>
        <p:spPr>
          <a:xfrm>
            <a:off x="5391225" y="29920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7" name="Google Shape;357;p29"/>
          <p:cNvSpPr txBox="1"/>
          <p:nvPr/>
        </p:nvSpPr>
        <p:spPr>
          <a:xfrm>
            <a:off x="6104125" y="2673725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Admin and Financial dashboards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8" name="Google Shape;358;p29"/>
          <p:cNvSpPr/>
          <p:nvPr/>
        </p:nvSpPr>
        <p:spPr>
          <a:xfrm>
            <a:off x="5391225" y="41115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6104125" y="3840300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Postgres, Redis and Nginx metrics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0" y="31800"/>
            <a:ext cx="91440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Didn’t </a:t>
            </a:r>
            <a:r>
              <a:rPr lang="en" sz="34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stop us</a:t>
            </a: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from exploring </a:t>
            </a:r>
            <a:r>
              <a:rPr lang="en" sz="34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use cases</a:t>
            </a:r>
            <a:endParaRPr b="1" sz="3000">
              <a:solidFill>
                <a:srgbClr val="0097A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1" name="Google Shape;3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50" y="677101"/>
            <a:ext cx="4951000" cy="247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88" y="2906325"/>
            <a:ext cx="4902326" cy="204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/>
          <p:nvPr/>
        </p:nvSpPr>
        <p:spPr>
          <a:xfrm>
            <a:off x="5391213" y="9822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69" name="Google Shape;369;p30"/>
          <p:cNvSpPr txBox="1"/>
          <p:nvPr/>
        </p:nvSpPr>
        <p:spPr>
          <a:xfrm>
            <a:off x="6104125" y="706975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Mimic the live dashboard for IoT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5391225" y="193526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71" name="Google Shape;371;p30"/>
          <p:cNvSpPr txBox="1"/>
          <p:nvPr/>
        </p:nvSpPr>
        <p:spPr>
          <a:xfrm>
            <a:off x="6104125" y="1690350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Run a playlist of live dashboard in TV mode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5391225" y="29920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73" name="Google Shape;373;p30"/>
          <p:cNvSpPr txBox="1"/>
          <p:nvPr/>
        </p:nvSpPr>
        <p:spPr>
          <a:xfrm>
            <a:off x="6104125" y="2673725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Admin and Financial dashboards</a:t>
            </a:r>
            <a:endParaRPr sz="2000">
              <a:solidFill>
                <a:srgbClr val="F1592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5391225" y="41115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6104125" y="3840300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Postgres, Redis and Nginx metrics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0" y="31800"/>
            <a:ext cx="91440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Didn’t </a:t>
            </a:r>
            <a:r>
              <a:rPr lang="en" sz="34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stop us</a:t>
            </a: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from exploring </a:t>
            </a:r>
            <a:r>
              <a:rPr lang="en" sz="34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use cases</a:t>
            </a:r>
            <a:endParaRPr b="1" sz="3000">
              <a:solidFill>
                <a:srgbClr val="0097A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77" name="Google Shape;3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25" y="1633525"/>
            <a:ext cx="4946906" cy="24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5391213" y="9822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84" name="Google Shape;384;p31"/>
          <p:cNvSpPr txBox="1"/>
          <p:nvPr/>
        </p:nvSpPr>
        <p:spPr>
          <a:xfrm>
            <a:off x="6104125" y="706975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Mimic the live dashboard for IoT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85" name="Google Shape;385;p31"/>
          <p:cNvSpPr/>
          <p:nvPr/>
        </p:nvSpPr>
        <p:spPr>
          <a:xfrm>
            <a:off x="5391225" y="193526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86" name="Google Shape;386;p31"/>
          <p:cNvSpPr txBox="1"/>
          <p:nvPr/>
        </p:nvSpPr>
        <p:spPr>
          <a:xfrm>
            <a:off x="6104125" y="1690350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Run a playlist of live dashboard in TV mode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87" name="Google Shape;387;p31"/>
          <p:cNvSpPr/>
          <p:nvPr/>
        </p:nvSpPr>
        <p:spPr>
          <a:xfrm>
            <a:off x="5391225" y="29920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88" name="Google Shape;388;p31"/>
          <p:cNvSpPr txBox="1"/>
          <p:nvPr/>
        </p:nvSpPr>
        <p:spPr>
          <a:xfrm>
            <a:off x="6104125" y="2673725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Admin and Financial dashboards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89" name="Google Shape;389;p31"/>
          <p:cNvSpPr/>
          <p:nvPr/>
        </p:nvSpPr>
        <p:spPr>
          <a:xfrm>
            <a:off x="5391225" y="41115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6104125" y="3840300"/>
            <a:ext cx="2722500" cy="881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Postgres, Redis and Nginx metrics</a:t>
            </a:r>
            <a:endParaRPr sz="2000">
              <a:solidFill>
                <a:srgbClr val="F1592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91" name="Google Shape;391;p31"/>
          <p:cNvSpPr txBox="1"/>
          <p:nvPr/>
        </p:nvSpPr>
        <p:spPr>
          <a:xfrm>
            <a:off x="0" y="31800"/>
            <a:ext cx="91440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Didn’t </a:t>
            </a:r>
            <a:r>
              <a:rPr lang="en" sz="34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stop us</a:t>
            </a: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from exploring </a:t>
            </a:r>
            <a:r>
              <a:rPr lang="en" sz="34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use cases</a:t>
            </a:r>
            <a:endParaRPr b="1" sz="3000">
              <a:solidFill>
                <a:srgbClr val="0097A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92" name="Google Shape;3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03" y="785846"/>
            <a:ext cx="4340751" cy="2890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13" y="2359931"/>
            <a:ext cx="4599424" cy="223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7275" y="3197850"/>
            <a:ext cx="2896649" cy="173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176600" y="3526775"/>
            <a:ext cx="8749200" cy="24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02226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905175" y="3489975"/>
            <a:ext cx="366300" cy="354600"/>
          </a:xfrm>
          <a:prstGeom prst="donut">
            <a:avLst>
              <a:gd fmla="val 25000" name="adj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1002525" y="3577575"/>
            <a:ext cx="171600" cy="179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05913" y="768525"/>
            <a:ext cx="1652100" cy="2358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20222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820" y="768525"/>
            <a:ext cx="436875" cy="4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676050" y="1816900"/>
            <a:ext cx="1496400" cy="1169700"/>
          </a:xfrm>
          <a:prstGeom prst="rect">
            <a:avLst/>
          </a:prstGeom>
          <a:noFill/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What it is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How it Works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Benefits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2958625" y="3470375"/>
            <a:ext cx="366300" cy="354600"/>
          </a:xfrm>
          <a:prstGeom prst="donut">
            <a:avLst>
              <a:gd fmla="val 25000" name="adj"/>
            </a:avLst>
          </a:prstGeom>
          <a:solidFill>
            <a:srgbClr val="F1592A"/>
          </a:solidFill>
          <a:ln cap="flat" cmpd="sng" w="9525">
            <a:solidFill>
              <a:srgbClr val="F159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3055975" y="3557975"/>
            <a:ext cx="171600" cy="179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159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2652963" y="768453"/>
            <a:ext cx="1652100" cy="2358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20222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575" y="830050"/>
            <a:ext cx="436876" cy="4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703263" y="1333853"/>
            <a:ext cx="1457400" cy="300900"/>
          </a:xfrm>
          <a:prstGeom prst="flowChartAlternateProcess">
            <a:avLst/>
          </a:prstGeom>
          <a:solidFill>
            <a:srgbClr val="F9C01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EB Garamond Regular"/>
                <a:ea typeface="EB Garamond Regular"/>
                <a:cs typeface="EB Garamond Regular"/>
                <a:sym typeface="EB Garamond Regular"/>
              </a:rPr>
              <a:t>Loki</a:t>
            </a:r>
            <a:endParaRPr sz="20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2750325" y="1333853"/>
            <a:ext cx="1457400" cy="300900"/>
          </a:xfrm>
          <a:prstGeom prst="flowChartAlternateProcess">
            <a:avLst/>
          </a:prstGeom>
          <a:solidFill>
            <a:srgbClr val="F1592A"/>
          </a:solidFill>
          <a:ln cap="flat" cmpd="sng" w="9525">
            <a:solidFill>
              <a:srgbClr val="F159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Grafana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5012075" y="3470375"/>
            <a:ext cx="366300" cy="354600"/>
          </a:xfrm>
          <a:prstGeom prst="donut">
            <a:avLst>
              <a:gd fmla="val 25000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5109425" y="3557975"/>
            <a:ext cx="171600" cy="179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4700013" y="768453"/>
            <a:ext cx="1652100" cy="2358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20222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4797375" y="1333853"/>
            <a:ext cx="1457400" cy="300900"/>
          </a:xfrm>
          <a:prstGeom prst="flowChartAlternateProcess">
            <a:avLst/>
          </a:prstGeom>
          <a:solidFill>
            <a:srgbClr val="CB1B4A"/>
          </a:solidFill>
          <a:ln cap="flat" cmpd="sng" w="9525">
            <a:solidFill>
              <a:srgbClr val="F159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Solutions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162875" y="3489975"/>
            <a:ext cx="366300" cy="354600"/>
          </a:xfrm>
          <a:prstGeom prst="donut">
            <a:avLst>
              <a:gd fmla="val 25000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7260225" y="3577575"/>
            <a:ext cx="171600" cy="179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6844413" y="768528"/>
            <a:ext cx="1652100" cy="2358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20222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025" y="830125"/>
            <a:ext cx="436876" cy="4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/>
          <p:nvPr/>
        </p:nvSpPr>
        <p:spPr>
          <a:xfrm>
            <a:off x="6941775" y="1333928"/>
            <a:ext cx="1457400" cy="300900"/>
          </a:xfrm>
          <a:prstGeom prst="flowChartAlternateProcess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Next Steps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2730813" y="1766200"/>
            <a:ext cx="1496400" cy="1169700"/>
          </a:xfrm>
          <a:prstGeom prst="rect">
            <a:avLst/>
          </a:prstGeom>
          <a:noFill/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What it is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How it Works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Benefits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4759525" y="1736500"/>
            <a:ext cx="1524600" cy="1169700"/>
          </a:xfrm>
          <a:prstGeom prst="rect">
            <a:avLst/>
          </a:prstGeom>
          <a:noFill/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Problems Faced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Resolutions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Use Cases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6908163" y="1793638"/>
            <a:ext cx="1524600" cy="1169700"/>
          </a:xfrm>
          <a:prstGeom prst="rect">
            <a:avLst/>
          </a:prstGeom>
          <a:noFill/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Why needed?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What to next?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Q&amp;A</a:t>
            </a:r>
            <a:endParaRPr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425" y="830088"/>
            <a:ext cx="436800" cy="43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/>
          <p:nvPr/>
        </p:nvSpPr>
        <p:spPr>
          <a:xfrm>
            <a:off x="197763" y="9108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01" name="Google Shape;401;p32"/>
          <p:cNvSpPr txBox="1"/>
          <p:nvPr/>
        </p:nvSpPr>
        <p:spPr>
          <a:xfrm>
            <a:off x="846500" y="748225"/>
            <a:ext cx="3869100" cy="592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You can only improve something 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when you can measure it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02" name="Google Shape;402;p32"/>
          <p:cNvSpPr/>
          <p:nvPr/>
        </p:nvSpPr>
        <p:spPr>
          <a:xfrm>
            <a:off x="197775" y="170473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03" name="Google Shape;403;p32"/>
          <p:cNvSpPr txBox="1"/>
          <p:nvPr/>
        </p:nvSpPr>
        <p:spPr>
          <a:xfrm>
            <a:off x="846500" y="1544600"/>
            <a:ext cx="5302200" cy="592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Faster MTTR by quickly narrowing down the issue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04" name="Google Shape;404;p32"/>
          <p:cNvSpPr txBox="1"/>
          <p:nvPr/>
        </p:nvSpPr>
        <p:spPr>
          <a:xfrm>
            <a:off x="0" y="31800"/>
            <a:ext cx="38691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Why we </a:t>
            </a:r>
            <a:r>
              <a:rPr lang="en" sz="34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need </a:t>
            </a:r>
            <a:r>
              <a:rPr lang="en" sz="3400">
                <a:solidFill>
                  <a:srgbClr val="F9C014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these?</a:t>
            </a:r>
            <a:endParaRPr b="1" sz="3000">
              <a:solidFill>
                <a:srgbClr val="F1592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197775" y="256951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846500" y="2253875"/>
            <a:ext cx="5172900" cy="592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Centralized visualization of  your system, logs and 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application data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07" name="Google Shape;407;p32"/>
          <p:cNvSpPr/>
          <p:nvPr/>
        </p:nvSpPr>
        <p:spPr>
          <a:xfrm>
            <a:off x="197775" y="341102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08" name="Google Shape;408;p32"/>
          <p:cNvSpPr txBox="1"/>
          <p:nvPr/>
        </p:nvSpPr>
        <p:spPr>
          <a:xfrm>
            <a:off x="846500" y="3179950"/>
            <a:ext cx="5261100" cy="592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On demand Analytics Dashboards with the Power 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of SQL and Grafana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197775" y="4263075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10" name="Google Shape;410;p32"/>
          <p:cNvSpPr txBox="1"/>
          <p:nvPr/>
        </p:nvSpPr>
        <p:spPr>
          <a:xfrm>
            <a:off x="846500" y="4069563"/>
            <a:ext cx="5659500" cy="592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Audit Trail ~ The Journey of data at your fingertips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11" name="Google Shape;411;p32"/>
          <p:cNvSpPr txBox="1"/>
          <p:nvPr/>
        </p:nvSpPr>
        <p:spPr>
          <a:xfrm>
            <a:off x="6566675" y="619050"/>
            <a:ext cx="2496900" cy="39054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Improved Quality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Faster Response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MTTR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Shift Left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Incident Management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Improved UX 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You’ve Got Data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Analytics and Decision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Derive Business value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412" name="Google Shape;4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775" y="758225"/>
            <a:ext cx="272750" cy="2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775" y="1206750"/>
            <a:ext cx="272750" cy="27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313" y="1661075"/>
            <a:ext cx="272750" cy="27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313" y="2124113"/>
            <a:ext cx="272750" cy="27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313" y="2568925"/>
            <a:ext cx="272750" cy="27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775" y="3013738"/>
            <a:ext cx="272750" cy="2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313" y="3489988"/>
            <a:ext cx="272750" cy="2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313" y="3966238"/>
            <a:ext cx="272750" cy="2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1313" y="4411038"/>
            <a:ext cx="272750" cy="2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2"/>
          <p:cNvSpPr/>
          <p:nvPr/>
        </p:nvSpPr>
        <p:spPr>
          <a:xfrm>
            <a:off x="5985300" y="289425"/>
            <a:ext cx="2917800" cy="272700"/>
          </a:xfrm>
          <a:prstGeom prst="chevron">
            <a:avLst>
              <a:gd fmla="val 50000" name="adj"/>
            </a:avLst>
          </a:prstGeom>
          <a:solidFill>
            <a:srgbClr val="CB1B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Monitoring</a:t>
            </a:r>
            <a:endParaRPr/>
          </a:p>
        </p:txBody>
      </p:sp>
      <p:pic>
        <p:nvPicPr>
          <p:cNvPr id="422" name="Google Shape;4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/>
          <p:nvPr/>
        </p:nvSpPr>
        <p:spPr>
          <a:xfrm flipH="1">
            <a:off x="0" y="27850"/>
            <a:ext cx="2297100" cy="5916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Surrounded By data, </a:t>
            </a:r>
            <a:r>
              <a:rPr i="1" lang="en" sz="7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~</a:t>
            </a:r>
            <a:r>
              <a:rPr i="1" lang="en" sz="7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Jay Baer</a:t>
            </a:r>
            <a:r>
              <a:rPr i="1" lang="en" sz="7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20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Starved</a:t>
            </a: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i="1" lang="en" sz="19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Insights</a:t>
            </a:r>
            <a:endParaRPr b="1" i="1" sz="8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3"/>
          <p:cNvSpPr txBox="1"/>
          <p:nvPr/>
        </p:nvSpPr>
        <p:spPr>
          <a:xfrm rot="414">
            <a:off x="157236" y="1867637"/>
            <a:ext cx="24894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No matter where you are headed, your </a:t>
            </a:r>
            <a:r>
              <a:rPr i="1" lang="en" sz="20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journey starts</a:t>
            </a: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with great </a:t>
            </a:r>
            <a:r>
              <a:rPr i="1" lang="en" sz="20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b="1" i="1" sz="20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33"/>
          <p:cNvSpPr txBox="1"/>
          <p:nvPr/>
        </p:nvSpPr>
        <p:spPr>
          <a:xfrm>
            <a:off x="2687775" y="2143888"/>
            <a:ext cx="2977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F9C014"/>
                </a:solidFill>
                <a:latin typeface="EB Garamond"/>
                <a:ea typeface="EB Garamond"/>
                <a:cs typeface="EB Garamond"/>
                <a:sym typeface="EB Garamond"/>
              </a:rPr>
              <a:t>T</a:t>
            </a:r>
            <a:r>
              <a:rPr b="1" lang="en" sz="3300">
                <a:solidFill>
                  <a:srgbClr val="F9C014"/>
                </a:solidFill>
                <a:latin typeface="EB Garamond"/>
                <a:ea typeface="EB Garamond"/>
                <a:cs typeface="EB Garamond"/>
                <a:sym typeface="EB Garamond"/>
              </a:rPr>
              <a:t>HANK </a:t>
            </a:r>
            <a:r>
              <a:rPr b="1" lang="en" sz="3700">
                <a:solidFill>
                  <a:srgbClr val="F9C014"/>
                </a:solidFill>
                <a:latin typeface="EB Garamond"/>
                <a:ea typeface="EB Garamond"/>
                <a:cs typeface="EB Garamond"/>
                <a:sym typeface="EB Garamond"/>
              </a:rPr>
              <a:t>Y</a:t>
            </a:r>
            <a:r>
              <a:rPr b="1" lang="en" sz="3300">
                <a:solidFill>
                  <a:srgbClr val="F9C014"/>
                </a:solidFill>
                <a:latin typeface="EB Garamond"/>
                <a:ea typeface="EB Garamond"/>
                <a:cs typeface="EB Garamond"/>
                <a:sym typeface="EB Garamond"/>
              </a:rPr>
              <a:t>OU</a:t>
            </a:r>
            <a:endParaRPr b="1" sz="3300">
              <a:solidFill>
                <a:srgbClr val="F9C01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30" name="Google Shape;430;p33"/>
          <p:cNvSpPr txBox="1"/>
          <p:nvPr/>
        </p:nvSpPr>
        <p:spPr>
          <a:xfrm rot="1599">
            <a:off x="2265775" y="-375"/>
            <a:ext cx="2580000" cy="5481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Torture the data</a:t>
            </a: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and it will confess to anything  </a:t>
            </a:r>
            <a:r>
              <a:rPr i="1" lang="en" sz="7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~Ronal.H.Caose</a:t>
            </a:r>
            <a:endParaRPr b="1" i="1" sz="7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33"/>
          <p:cNvSpPr txBox="1"/>
          <p:nvPr/>
        </p:nvSpPr>
        <p:spPr>
          <a:xfrm rot="1148">
            <a:off x="311248" y="1023450"/>
            <a:ext cx="35949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Information is the </a:t>
            </a:r>
            <a:r>
              <a:rPr i="1" lang="en" sz="20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oil of 21st century </a:t>
            </a:r>
            <a:r>
              <a:rPr i="1" lang="en" sz="13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and analytics is the combustion engine </a:t>
            </a:r>
            <a:endParaRPr i="1" sz="1300">
              <a:solidFill>
                <a:srgbClr val="7829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~ Mr.Sondergaard</a:t>
            </a:r>
            <a:endParaRPr b="1" i="1" sz="700">
              <a:solidFill>
                <a:srgbClr val="7829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33"/>
          <p:cNvSpPr txBox="1"/>
          <p:nvPr/>
        </p:nvSpPr>
        <p:spPr>
          <a:xfrm>
            <a:off x="4031825" y="4243938"/>
            <a:ext cx="30045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No great marketing decisions have ever been made on </a:t>
            </a:r>
            <a:r>
              <a:rPr i="1" lang="en" sz="20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qualitative data </a:t>
            </a:r>
            <a:r>
              <a:rPr i="1" lang="en" sz="7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~John Sculley</a:t>
            </a:r>
            <a:endParaRPr b="1" i="1" sz="700">
              <a:solidFill>
                <a:srgbClr val="0E57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33"/>
          <p:cNvSpPr txBox="1"/>
          <p:nvPr/>
        </p:nvSpPr>
        <p:spPr>
          <a:xfrm rot="-769">
            <a:off x="3408952" y="2777476"/>
            <a:ext cx="26823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Where there is </a:t>
            </a:r>
            <a:r>
              <a:rPr i="1" lang="en" sz="20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data smoke</a:t>
            </a: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, there is business fire </a:t>
            </a:r>
            <a:r>
              <a:rPr i="1" lang="en" sz="7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~ Thomas Redman</a:t>
            </a:r>
            <a:endParaRPr b="1" i="1" sz="7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33"/>
          <p:cNvSpPr txBox="1"/>
          <p:nvPr/>
        </p:nvSpPr>
        <p:spPr>
          <a:xfrm>
            <a:off x="2265775" y="1508350"/>
            <a:ext cx="17016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i="1" lang="en" sz="21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beats emotions</a:t>
            </a:r>
            <a:endParaRPr i="1" sz="21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~Sean Rad</a:t>
            </a:r>
            <a:endParaRPr i="1" sz="7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33"/>
          <p:cNvSpPr txBox="1"/>
          <p:nvPr/>
        </p:nvSpPr>
        <p:spPr>
          <a:xfrm>
            <a:off x="83400" y="4357700"/>
            <a:ext cx="40506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If we have data, let's </a:t>
            </a:r>
            <a:r>
              <a:rPr i="1" lang="en" sz="20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look at data</a:t>
            </a:r>
            <a:r>
              <a:rPr i="1" lang="en" sz="13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. If all we have are opinions, let's go with mine </a:t>
            </a:r>
            <a:r>
              <a:rPr i="1" lang="en" sz="7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~Jim Barksdate</a:t>
            </a:r>
            <a:endParaRPr b="1" i="1" sz="700">
              <a:solidFill>
                <a:srgbClr val="7829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33"/>
          <p:cNvSpPr txBox="1"/>
          <p:nvPr/>
        </p:nvSpPr>
        <p:spPr>
          <a:xfrm>
            <a:off x="3130425" y="3479613"/>
            <a:ext cx="31782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You can have data without information, but you cannot have </a:t>
            </a:r>
            <a:r>
              <a:rPr i="1" lang="en" sz="20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without data </a:t>
            </a:r>
            <a:r>
              <a:rPr i="1" lang="en" sz="7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~Daniel Keys Moran</a:t>
            </a:r>
            <a:endParaRPr b="1" i="1" sz="7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3"/>
          <p:cNvSpPr txBox="1"/>
          <p:nvPr/>
        </p:nvSpPr>
        <p:spPr>
          <a:xfrm>
            <a:off x="83400" y="3510825"/>
            <a:ext cx="30045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Data are summaries of thousands of </a:t>
            </a:r>
            <a:r>
              <a:rPr i="1" lang="en" sz="20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stories</a:t>
            </a: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-tell a few of those stories to help make the data meaningful </a:t>
            </a:r>
            <a:r>
              <a:rPr i="1" lang="en" sz="7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~Dan Heath</a:t>
            </a:r>
            <a:endParaRPr i="1" sz="7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3"/>
          <p:cNvSpPr txBox="1"/>
          <p:nvPr/>
        </p:nvSpPr>
        <p:spPr>
          <a:xfrm>
            <a:off x="83400" y="2777050"/>
            <a:ext cx="3264000" cy="469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The Goal is turn data into information and information into </a:t>
            </a:r>
            <a:r>
              <a:rPr b="1" i="1" lang="en" sz="13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20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insight </a:t>
            </a:r>
            <a:r>
              <a:rPr i="1" lang="en" sz="7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~Carly Fiorina</a:t>
            </a:r>
            <a:endParaRPr b="1" i="1" sz="700">
              <a:solidFill>
                <a:srgbClr val="0E57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5932925" y="2816200"/>
            <a:ext cx="2838000" cy="469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Above all else, </a:t>
            </a:r>
            <a:r>
              <a:rPr i="1" lang="en" sz="20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show the data</a:t>
            </a:r>
            <a:endParaRPr b="1" i="1" sz="20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 rot="-595">
            <a:off x="3631284" y="1447980"/>
            <a:ext cx="17325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Its </a:t>
            </a:r>
            <a:r>
              <a:rPr i="1" lang="en" sz="19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capital mistake</a:t>
            </a: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to theorize before one has data </a:t>
            </a:r>
            <a:r>
              <a:rPr i="1" lang="en" sz="7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~Conan Doyle</a:t>
            </a:r>
            <a:endParaRPr b="1" i="1" sz="7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3"/>
          <p:cNvSpPr txBox="1"/>
          <p:nvPr/>
        </p:nvSpPr>
        <p:spPr>
          <a:xfrm rot="-874">
            <a:off x="4350775" y="477974"/>
            <a:ext cx="1180200" cy="840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A Tool to </a:t>
            </a:r>
            <a:r>
              <a:rPr i="1" lang="en" sz="20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enhance intuition</a:t>
            </a:r>
            <a:endParaRPr b="1" i="1" sz="2000">
              <a:solidFill>
                <a:srgbClr val="0E57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33"/>
          <p:cNvSpPr txBox="1"/>
          <p:nvPr/>
        </p:nvSpPr>
        <p:spPr>
          <a:xfrm>
            <a:off x="0" y="583975"/>
            <a:ext cx="4397100" cy="403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With data collections, ‘</a:t>
            </a:r>
            <a:r>
              <a:rPr i="1" lang="en" sz="20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the sooner the better</a:t>
            </a:r>
            <a:r>
              <a:rPr i="1" lang="en" sz="1300">
                <a:solidFill>
                  <a:srgbClr val="0E575E"/>
                </a:solidFill>
                <a:latin typeface="Roboto"/>
                <a:ea typeface="Roboto"/>
                <a:cs typeface="Roboto"/>
                <a:sym typeface="Roboto"/>
              </a:rPr>
              <a:t>’ is always the best answer </a:t>
            </a: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700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~Marissa Mayer</a:t>
            </a:r>
            <a:endParaRPr b="1" i="1" sz="1300">
              <a:solidFill>
                <a:srgbClr val="0097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33"/>
          <p:cNvSpPr txBox="1"/>
          <p:nvPr/>
        </p:nvSpPr>
        <p:spPr>
          <a:xfrm>
            <a:off x="5217000" y="27850"/>
            <a:ext cx="3834000" cy="403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No great marketing decisions have ever been made on </a:t>
            </a:r>
            <a:r>
              <a:rPr i="1" lang="en" sz="20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qualitative data</a:t>
            </a: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7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~Ronal.H.Caose</a:t>
            </a:r>
            <a:endParaRPr b="1" i="1" sz="13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3"/>
          <p:cNvSpPr txBox="1"/>
          <p:nvPr/>
        </p:nvSpPr>
        <p:spPr>
          <a:xfrm rot="-449">
            <a:off x="6203375" y="3155523"/>
            <a:ext cx="22971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And Don’t just show data </a:t>
            </a:r>
            <a:r>
              <a:rPr i="1" lang="en" sz="2000">
                <a:solidFill>
                  <a:srgbClr val="F1592A"/>
                </a:solidFill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i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isualize </a:t>
            </a:r>
            <a:r>
              <a:rPr i="1" lang="en" sz="2000">
                <a:solidFill>
                  <a:srgbClr val="F1592A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i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endParaRPr b="1" i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3"/>
          <p:cNvSpPr txBox="1"/>
          <p:nvPr/>
        </p:nvSpPr>
        <p:spPr>
          <a:xfrm>
            <a:off x="5487675" y="2000625"/>
            <a:ext cx="3465000" cy="796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Every company has big data</a:t>
            </a:r>
            <a:r>
              <a:rPr i="1" lang="en" sz="13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 in its future and every company will eventually be in data business </a:t>
            </a:r>
            <a:r>
              <a:rPr i="1" lang="en" sz="7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~Thomas H</a:t>
            </a:r>
            <a:endParaRPr b="1" i="1" sz="700">
              <a:solidFill>
                <a:srgbClr val="7829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3"/>
          <p:cNvSpPr txBox="1"/>
          <p:nvPr/>
        </p:nvSpPr>
        <p:spPr>
          <a:xfrm rot="-560">
            <a:off x="6661828" y="3711944"/>
            <a:ext cx="1841400" cy="6456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Don't just keep data </a:t>
            </a:r>
            <a:r>
              <a:rPr i="1" lang="en" sz="2000">
                <a:solidFill>
                  <a:srgbClr val="F1592A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i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nalyze </a:t>
            </a:r>
            <a:r>
              <a:rPr i="1" lang="en" sz="2000">
                <a:solidFill>
                  <a:srgbClr val="F1592A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i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 </a:t>
            </a:r>
            <a:endParaRPr b="1" i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3"/>
          <p:cNvSpPr txBox="1"/>
          <p:nvPr/>
        </p:nvSpPr>
        <p:spPr>
          <a:xfrm>
            <a:off x="5439875" y="530825"/>
            <a:ext cx="37041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We are entering a new world in which data may be more important than software</a:t>
            </a:r>
            <a:r>
              <a:rPr i="1" lang="en" sz="700">
                <a:solidFill>
                  <a:srgbClr val="782911"/>
                </a:solidFill>
                <a:latin typeface="Roboto"/>
                <a:ea typeface="Roboto"/>
                <a:cs typeface="Roboto"/>
                <a:sym typeface="Roboto"/>
              </a:rPr>
              <a:t> ~Tim O’Reilly</a:t>
            </a:r>
            <a:endParaRPr b="1" i="1" sz="700">
              <a:solidFill>
                <a:srgbClr val="7829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33"/>
          <p:cNvSpPr txBox="1"/>
          <p:nvPr/>
        </p:nvSpPr>
        <p:spPr>
          <a:xfrm rot="-502">
            <a:off x="7036325" y="4318585"/>
            <a:ext cx="2055600" cy="6456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rPr>
              <a:t>Don't just keep analysing  </a:t>
            </a:r>
            <a:r>
              <a:rPr i="1" lang="en" sz="2000">
                <a:solidFill>
                  <a:srgbClr val="F1592A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i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erive </a:t>
            </a:r>
            <a:r>
              <a:rPr i="1" lang="en" sz="2000">
                <a:solidFill>
                  <a:srgbClr val="F1592A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i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nsights</a:t>
            </a:r>
            <a:endParaRPr b="1" i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33"/>
          <p:cNvSpPr txBox="1"/>
          <p:nvPr/>
        </p:nvSpPr>
        <p:spPr>
          <a:xfrm>
            <a:off x="5296450" y="1212950"/>
            <a:ext cx="35526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There were </a:t>
            </a:r>
            <a:r>
              <a:rPr i="1" lang="en" sz="20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5 exabytes</a:t>
            </a:r>
            <a:r>
              <a:rPr i="1" lang="en" sz="13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 if information created between dawn of civilization through 2003, but that much information is now created in  every 2 days </a:t>
            </a:r>
            <a:r>
              <a:rPr i="1" lang="en" sz="700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~Eric Schmidt</a:t>
            </a:r>
            <a:endParaRPr b="1" i="1" sz="700">
              <a:solidFill>
                <a:srgbClr val="7F6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2916325" y="56725"/>
            <a:ext cx="3145800" cy="8025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8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LO</a:t>
            </a:r>
            <a:r>
              <a:rPr b="1" lang="en" sz="3800">
                <a:solidFill>
                  <a:srgbClr val="F1592A"/>
                </a:solidFill>
                <a:latin typeface="EB Garamond"/>
                <a:ea typeface="EB Garamond"/>
                <a:cs typeface="EB Garamond"/>
                <a:sym typeface="EB Garamond"/>
              </a:rPr>
              <a:t>KI</a:t>
            </a:r>
            <a:endParaRPr b="1" sz="3800">
              <a:solidFill>
                <a:srgbClr val="F1592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825375" y="896100"/>
            <a:ext cx="80262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It is a horizontally scalable, highly available, multi-tenant log aggregation system inspired by prometheus</a:t>
            </a:r>
            <a:endParaRPr sz="2000">
              <a:solidFill>
                <a:srgbClr val="F3F3F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3F3F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3F3F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Its Cost effective and easy to operate. Does not index contents of log </a:t>
            </a:r>
            <a:endParaRPr sz="2000">
              <a:solidFill>
                <a:srgbClr val="F3F3F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4073000" y="3361125"/>
            <a:ext cx="4258200" cy="1064700"/>
          </a:xfrm>
          <a:prstGeom prst="rect">
            <a:avLst/>
          </a:prstGeom>
          <a:solidFill>
            <a:srgbClr val="0B0C0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{ job=”frontend”, env=”dev”} =&gt;  {</a:t>
            </a:r>
            <a:endParaRPr sz="1500">
              <a:solidFill>
                <a:srgbClr val="D9D9D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        time: “2020-01-23 15:56:01”.</a:t>
            </a:r>
            <a:endParaRPr sz="1500">
              <a:solidFill>
                <a:srgbClr val="D9D9D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        line: “POST /api/prom/push HTTP 1.1 502 0”</a:t>
            </a:r>
            <a:endParaRPr sz="1500">
              <a:solidFill>
                <a:srgbClr val="D9D9D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}</a:t>
            </a:r>
            <a:endParaRPr sz="1500">
              <a:solidFill>
                <a:srgbClr val="D9D9D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252100" y="105145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252100" y="193720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592A"/>
          </a:solidFill>
          <a:ln cap="flat" cmpd="sng" w="9525">
            <a:solidFill>
              <a:srgbClr val="F159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25368" y="2643525"/>
            <a:ext cx="13065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EB Garamond"/>
                <a:ea typeface="EB Garamond"/>
                <a:cs typeface="EB Garamond"/>
                <a:sym typeface="EB Garamond"/>
              </a:rPr>
              <a:t>LogQL </a:t>
            </a:r>
            <a:endParaRPr b="1" sz="2000">
              <a:solidFill>
                <a:srgbClr val="F3F3F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252100" y="282295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3" y="80125"/>
            <a:ext cx="427450" cy="4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1417400" y="31800"/>
            <a:ext cx="66114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9C01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9C014"/>
                </a:solidFill>
                <a:latin typeface="EB Garamond"/>
                <a:ea typeface="EB Garamond"/>
                <a:cs typeface="EB Garamond"/>
                <a:sym typeface="EB Garamond"/>
              </a:rPr>
              <a:t>How it </a:t>
            </a:r>
            <a:r>
              <a:rPr b="1" lang="en" sz="3600">
                <a:solidFill>
                  <a:srgbClr val="F1592A"/>
                </a:solidFill>
                <a:latin typeface="EB Garamond"/>
                <a:ea typeface="EB Garamond"/>
                <a:cs typeface="EB Garamond"/>
                <a:sym typeface="EB Garamond"/>
              </a:rPr>
              <a:t>Works?</a:t>
            </a:r>
            <a:endParaRPr b="1" sz="3600">
              <a:solidFill>
                <a:srgbClr val="F1592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420825" y="2665650"/>
            <a:ext cx="1444200" cy="1449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Application and system generated Logs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300375" y="2244450"/>
            <a:ext cx="1685100" cy="4212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Sys/App Logs</a:t>
            </a:r>
            <a:endParaRPr b="1" sz="16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125400"/>
            <a:ext cx="510900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470275" y="885525"/>
            <a:ext cx="377925" cy="510900"/>
          </a:xfrm>
          <a:prstGeom prst="flowChartPunchedCard">
            <a:avLst/>
          </a:prstGeom>
          <a:solidFill>
            <a:srgbClr val="CCCCC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--- ---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470275" y="1526450"/>
            <a:ext cx="377925" cy="510900"/>
          </a:xfrm>
          <a:prstGeom prst="flowChartPunchedCard">
            <a:avLst/>
          </a:prstGeom>
          <a:solidFill>
            <a:srgbClr val="CCCCC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------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668600" y="1355625"/>
            <a:ext cx="7224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450" y="927149"/>
            <a:ext cx="4298100" cy="19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650" y="2979149"/>
            <a:ext cx="3340960" cy="200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/>
        </p:nvSpPr>
        <p:spPr>
          <a:xfrm>
            <a:off x="1417400" y="31800"/>
            <a:ext cx="66114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9C01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9C014"/>
                </a:solidFill>
                <a:latin typeface="EB Garamond"/>
                <a:ea typeface="EB Garamond"/>
                <a:cs typeface="EB Garamond"/>
                <a:sym typeface="EB Garamond"/>
              </a:rPr>
              <a:t>How it </a:t>
            </a:r>
            <a:r>
              <a:rPr b="1" lang="en" sz="3600">
                <a:solidFill>
                  <a:srgbClr val="F1592A"/>
                </a:solidFill>
                <a:latin typeface="EB Garamond"/>
                <a:ea typeface="EB Garamond"/>
                <a:cs typeface="EB Garamond"/>
                <a:sym typeface="EB Garamond"/>
              </a:rPr>
              <a:t>Works?</a:t>
            </a:r>
            <a:endParaRPr b="1" sz="3600">
              <a:solidFill>
                <a:srgbClr val="F1592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420825" y="2665650"/>
            <a:ext cx="1444200" cy="1449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Application and system generated Logs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2606700" y="2682000"/>
            <a:ext cx="1444200" cy="18381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Ships Logs to Loki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Discover Targets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Attaches Labels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Pushes To Loki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300375" y="2244450"/>
            <a:ext cx="1685100" cy="4212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Sys/App Logs</a:t>
            </a:r>
            <a:endParaRPr b="1" sz="16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2502425" y="2244450"/>
            <a:ext cx="1685100" cy="421200"/>
          </a:xfrm>
          <a:prstGeom prst="roundRect">
            <a:avLst>
              <a:gd fmla="val 16667" name="adj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B Garamond"/>
                <a:ea typeface="EB Garamond"/>
                <a:cs typeface="EB Garamond"/>
                <a:sym typeface="EB Garamond"/>
              </a:rPr>
              <a:t>Promtail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125400"/>
            <a:ext cx="510900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>
            <a:off x="470275" y="885525"/>
            <a:ext cx="377925" cy="510900"/>
          </a:xfrm>
          <a:prstGeom prst="flowChartPunchedCard">
            <a:avLst/>
          </a:prstGeom>
          <a:solidFill>
            <a:srgbClr val="CCCCC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--- ---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470275" y="1526450"/>
            <a:ext cx="377925" cy="510900"/>
          </a:xfrm>
          <a:prstGeom prst="flowChartPunchedCard">
            <a:avLst/>
          </a:prstGeom>
          <a:solidFill>
            <a:srgbClr val="CCCCC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------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350" y="1205325"/>
            <a:ext cx="510900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1668600" y="1355625"/>
            <a:ext cx="7224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5128750" y="1237900"/>
            <a:ext cx="3480600" cy="3109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server: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http_listen_port: 9080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clients: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- url: http://localhost:3100/loki/api/v1/push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scrape_configs: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- job_name: syslog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syslog</a:t>
            </a:r>
            <a:r>
              <a:rPr lang="en" sz="1000">
                <a:solidFill>
                  <a:srgbClr val="FFFFFF"/>
                </a:solidFill>
              </a:rPr>
              <a:t>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   json: false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      max_age: 12h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    static_configs: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      - targets: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          - localhost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        labels: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          job: syslog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          host: localhost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          __path__: /var/log/syslog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/>
        </p:nvSpPr>
        <p:spPr>
          <a:xfrm>
            <a:off x="1417400" y="31800"/>
            <a:ext cx="66114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9C01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9C014"/>
                </a:solidFill>
                <a:latin typeface="EB Garamond"/>
                <a:ea typeface="EB Garamond"/>
                <a:cs typeface="EB Garamond"/>
                <a:sym typeface="EB Garamond"/>
              </a:rPr>
              <a:t>How it </a:t>
            </a:r>
            <a:r>
              <a:rPr b="1" lang="en" sz="3600">
                <a:solidFill>
                  <a:srgbClr val="F1592A"/>
                </a:solidFill>
                <a:latin typeface="EB Garamond"/>
                <a:ea typeface="EB Garamond"/>
                <a:cs typeface="EB Garamond"/>
                <a:sym typeface="EB Garamond"/>
              </a:rPr>
              <a:t>Works?</a:t>
            </a:r>
            <a:endParaRPr b="1" sz="3600">
              <a:solidFill>
                <a:srgbClr val="F1592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420825" y="2665650"/>
            <a:ext cx="1444200" cy="1449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Application and system generated Logs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2606700" y="2682000"/>
            <a:ext cx="1444200" cy="18381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Ships Logs to Loki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Discover Targets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Attaches Labels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Pushes To Loki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4792550" y="2665650"/>
            <a:ext cx="1565100" cy="21852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Log streams by ID &amp; labels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Compressed chunks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Index Stores streams/labels linking to chunk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300375" y="2244450"/>
            <a:ext cx="1685100" cy="4212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Sys/App Logs</a:t>
            </a:r>
            <a:endParaRPr b="1" sz="16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2502425" y="2244450"/>
            <a:ext cx="1685100" cy="421200"/>
          </a:xfrm>
          <a:prstGeom prst="roundRect">
            <a:avLst>
              <a:gd fmla="val 16667" name="adj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B Garamond"/>
                <a:ea typeface="EB Garamond"/>
                <a:cs typeface="EB Garamond"/>
                <a:sym typeface="EB Garamond"/>
              </a:rPr>
              <a:t>Promtail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4704488" y="2244450"/>
            <a:ext cx="1741200" cy="421200"/>
          </a:xfrm>
          <a:prstGeom prst="roundRect">
            <a:avLst>
              <a:gd fmla="val 16667" name="adj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B Garamond"/>
                <a:ea typeface="EB Garamond"/>
                <a:cs typeface="EB Garamond"/>
                <a:sym typeface="EB Garamond"/>
              </a:rPr>
              <a:t>Loki Storage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125400"/>
            <a:ext cx="510900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/>
          <p:nvPr/>
        </p:nvSpPr>
        <p:spPr>
          <a:xfrm>
            <a:off x="470275" y="885525"/>
            <a:ext cx="377925" cy="510900"/>
          </a:xfrm>
          <a:prstGeom prst="flowChartPunchedCard">
            <a:avLst/>
          </a:prstGeom>
          <a:solidFill>
            <a:srgbClr val="CCCCC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--- ---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470275" y="1526450"/>
            <a:ext cx="377925" cy="510900"/>
          </a:xfrm>
          <a:prstGeom prst="flowChartPunchedCard">
            <a:avLst/>
          </a:prstGeom>
          <a:solidFill>
            <a:srgbClr val="CCCCC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------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52" name="Google Shape;1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350" y="1205325"/>
            <a:ext cx="510900" cy="5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650" y="1205325"/>
            <a:ext cx="510900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1668600" y="1355625"/>
            <a:ext cx="7224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4090750" y="1415050"/>
            <a:ext cx="7224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592A"/>
          </a:solidFill>
          <a:ln cap="flat" cmpd="sng" w="9525">
            <a:solidFill>
              <a:srgbClr val="F159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400" y="1766000"/>
            <a:ext cx="7378074" cy="31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/>
          <p:nvPr/>
        </p:nvSpPr>
        <p:spPr>
          <a:xfrm>
            <a:off x="3429000" y="3576175"/>
            <a:ext cx="257400" cy="14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1417400" y="31800"/>
            <a:ext cx="66114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9C01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9C014"/>
                </a:solidFill>
                <a:latin typeface="EB Garamond"/>
                <a:ea typeface="EB Garamond"/>
                <a:cs typeface="EB Garamond"/>
                <a:sym typeface="EB Garamond"/>
              </a:rPr>
              <a:t>How it </a:t>
            </a:r>
            <a:r>
              <a:rPr b="1" lang="en" sz="3600">
                <a:solidFill>
                  <a:srgbClr val="F1592A"/>
                </a:solidFill>
                <a:latin typeface="EB Garamond"/>
                <a:ea typeface="EB Garamond"/>
                <a:cs typeface="EB Garamond"/>
                <a:sym typeface="EB Garamond"/>
              </a:rPr>
              <a:t>Works?</a:t>
            </a:r>
            <a:endParaRPr b="1" sz="3600">
              <a:solidFill>
                <a:srgbClr val="F1592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75" y="29451"/>
            <a:ext cx="2771625" cy="15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/>
        </p:nvSpPr>
        <p:spPr>
          <a:xfrm>
            <a:off x="1417400" y="31800"/>
            <a:ext cx="66114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9C01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9C014"/>
                </a:solidFill>
                <a:latin typeface="EB Garamond"/>
                <a:ea typeface="EB Garamond"/>
                <a:cs typeface="EB Garamond"/>
                <a:sym typeface="EB Garamond"/>
              </a:rPr>
              <a:t>How it </a:t>
            </a:r>
            <a:r>
              <a:rPr b="1" lang="en" sz="3600">
                <a:solidFill>
                  <a:srgbClr val="F1592A"/>
                </a:solidFill>
                <a:latin typeface="EB Garamond"/>
                <a:ea typeface="EB Garamond"/>
                <a:cs typeface="EB Garamond"/>
                <a:sym typeface="EB Garamond"/>
              </a:rPr>
              <a:t>Works?</a:t>
            </a:r>
            <a:endParaRPr b="1" sz="3600">
              <a:solidFill>
                <a:srgbClr val="F1592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420825" y="2665650"/>
            <a:ext cx="1444200" cy="1449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Application and system generated Logs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2606700" y="2682000"/>
            <a:ext cx="1444200" cy="18381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Ships Logs to Loki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Discover Targets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Attaches Labels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Pushes To Loki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4792550" y="2665650"/>
            <a:ext cx="1565100" cy="21852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Log streams by ID &amp; labels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Compressed chunks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Index Stores streams/labels linking to chunk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00375" y="2244450"/>
            <a:ext cx="1685100" cy="4212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Sys/App Logs</a:t>
            </a:r>
            <a:endParaRPr b="1" sz="16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502425" y="2244450"/>
            <a:ext cx="1685100" cy="421200"/>
          </a:xfrm>
          <a:prstGeom prst="roundRect">
            <a:avLst>
              <a:gd fmla="val 16667" name="adj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B Garamond"/>
                <a:ea typeface="EB Garamond"/>
                <a:cs typeface="EB Garamond"/>
                <a:sym typeface="EB Garamond"/>
              </a:rPr>
              <a:t>Promtail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4704488" y="2244450"/>
            <a:ext cx="1741200" cy="421200"/>
          </a:xfrm>
          <a:prstGeom prst="roundRect">
            <a:avLst>
              <a:gd fmla="val 16667" name="adj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EB Garamond"/>
                <a:ea typeface="EB Garamond"/>
                <a:cs typeface="EB Garamond"/>
                <a:sym typeface="EB Garamond"/>
              </a:rPr>
              <a:t>Loki Storage</a:t>
            </a:r>
            <a:endParaRPr b="1" sz="1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7099300" y="2665650"/>
            <a:ext cx="1444200" cy="21852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Create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Visualizations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Transform Data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Create and manage Alerts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125400"/>
            <a:ext cx="510900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6996775" y="2244450"/>
            <a:ext cx="1629900" cy="421200"/>
          </a:xfrm>
          <a:prstGeom prst="roundRect">
            <a:avLst>
              <a:gd fmla="val 16667" name="adj"/>
            </a:avLst>
          </a:prstGeom>
          <a:solidFill>
            <a:srgbClr val="F1592A"/>
          </a:solidFill>
          <a:ln cap="flat" cmpd="sng" w="9525">
            <a:solidFill>
              <a:srgbClr val="F1592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Visualization</a:t>
            </a:r>
            <a:endParaRPr b="1" sz="16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470275" y="885525"/>
            <a:ext cx="377925" cy="510900"/>
          </a:xfrm>
          <a:prstGeom prst="flowChartPunchedCard">
            <a:avLst/>
          </a:prstGeom>
          <a:solidFill>
            <a:srgbClr val="CCCCC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--- ---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470275" y="1526450"/>
            <a:ext cx="377925" cy="510900"/>
          </a:xfrm>
          <a:prstGeom prst="flowChartPunchedCard">
            <a:avLst/>
          </a:prstGeom>
          <a:solidFill>
            <a:srgbClr val="CCCCCC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------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350" y="1205325"/>
            <a:ext cx="510900" cy="5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650" y="1205325"/>
            <a:ext cx="510900" cy="5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9055" y="1269850"/>
            <a:ext cx="510900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/>
          <p:nvPr/>
        </p:nvSpPr>
        <p:spPr>
          <a:xfrm>
            <a:off x="1668600" y="1355625"/>
            <a:ext cx="7224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4090750" y="1415050"/>
            <a:ext cx="7224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592A"/>
          </a:solidFill>
          <a:ln cap="flat" cmpd="sng" w="9525">
            <a:solidFill>
              <a:srgbClr val="F159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6373600" y="1415050"/>
            <a:ext cx="722400" cy="22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014"/>
          </a:solidFill>
          <a:ln cap="flat" cmpd="sng" w="9525">
            <a:solidFill>
              <a:srgbClr val="F9C0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226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50" y="125400"/>
            <a:ext cx="510900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1043425" y="157200"/>
            <a:ext cx="21744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99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FF99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F8B62C"/>
                </a:solidFill>
                <a:latin typeface="EB Garamond"/>
                <a:ea typeface="EB Garamond"/>
                <a:cs typeface="EB Garamond"/>
                <a:sym typeface="EB Garamond"/>
              </a:rPr>
              <a:t>Benefits</a:t>
            </a:r>
            <a:endParaRPr b="1" sz="3600">
              <a:solidFill>
                <a:srgbClr val="0097A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381025" y="11590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1126550" y="1064600"/>
            <a:ext cx="1437300" cy="394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REST API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97" name="Google Shape;197;p21"/>
          <p:cNvSpPr txBox="1"/>
          <p:nvPr/>
        </p:nvSpPr>
        <p:spPr>
          <a:xfrm>
            <a:off x="1126550" y="1658638"/>
            <a:ext cx="2691300" cy="394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Low Resource Footprint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1126550" y="2252700"/>
            <a:ext cx="2691300" cy="394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Near Real Time Search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1126550" y="2867700"/>
            <a:ext cx="2691300" cy="394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Perfect For K8s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1126550" y="3414500"/>
            <a:ext cx="2691300" cy="394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Fast Data Ingestion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381025" y="18266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381025" y="239981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381025" y="2999988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AB40"/>
          </a:solidFill>
          <a:ln cap="flat" cmpd="sng" w="9525">
            <a:solidFill>
              <a:srgbClr val="FFA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381025" y="3549400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650" y="1005063"/>
            <a:ext cx="3082200" cy="10275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9100" y="2178450"/>
            <a:ext cx="1826400" cy="102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2752" y="2258400"/>
            <a:ext cx="867600" cy="86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5025" y="3414510"/>
            <a:ext cx="1510200" cy="950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09" name="Google Shape;20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0663" y="3430159"/>
            <a:ext cx="1510200" cy="62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5566125" y="213900"/>
            <a:ext cx="2974500" cy="6453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b="1" lang="en" sz="3600">
                <a:solidFill>
                  <a:srgbClr val="0097A7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" sz="3600">
                <a:solidFill>
                  <a:srgbClr val="0097A7"/>
                </a:solidFill>
                <a:latin typeface="EB Garamond"/>
                <a:ea typeface="EB Garamond"/>
                <a:cs typeface="EB Garamond"/>
                <a:sym typeface="EB Garamond"/>
              </a:rPr>
              <a:t>Alternatives</a:t>
            </a:r>
            <a:endParaRPr b="1" sz="3600">
              <a:solidFill>
                <a:srgbClr val="0097A7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49100" y="4283745"/>
            <a:ext cx="1356600" cy="55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2" name="Google Shape;212;p21"/>
          <p:cNvSpPr/>
          <p:nvPr/>
        </p:nvSpPr>
        <p:spPr>
          <a:xfrm>
            <a:off x="381025" y="4406013"/>
            <a:ext cx="465600" cy="20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592A"/>
          </a:solidFill>
          <a:ln cap="flat" cmpd="sng" w="9525">
            <a:solidFill>
              <a:srgbClr val="F159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592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1043425" y="4283750"/>
            <a:ext cx="2691300" cy="394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1592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Why not SQL?</a:t>
            </a:r>
            <a:endParaRPr sz="2000">
              <a:solidFill>
                <a:srgbClr val="F1592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14" name="Google Shape;21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95375" y="4225700"/>
            <a:ext cx="510900" cy="5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/>
          <p:nvPr/>
        </p:nvSpPr>
        <p:spPr>
          <a:xfrm>
            <a:off x="3390900" y="4283750"/>
            <a:ext cx="1437300" cy="394800"/>
          </a:xfrm>
          <a:prstGeom prst="rect">
            <a:avLst/>
          </a:prstGeom>
          <a:solidFill>
            <a:srgbClr val="202226"/>
          </a:solidFill>
          <a:ln cap="flat" cmpd="sng" w="9525">
            <a:solidFill>
              <a:srgbClr val="2022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Promscale</a:t>
            </a:r>
            <a:endParaRPr sz="20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08621" y="8572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